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Comfortaa"/>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omfortaa-regular.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Comfortaa-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f68bc52fce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f68bc52fce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f68bc52fc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f68bc52fc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f68bc52fce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f68bc52fce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f68bc52fc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f68bc52fc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f68bc52fc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f68bc52fc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f68bc52fc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f68bc52fc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f68bc52fce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f68bc52fc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f68bc52fc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f68bc52fc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f68bc52f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f68bc52f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bbc.co.uk/newsround/51372486" TargetMode="External"/><Relationship Id="rId4" Type="http://schemas.openxmlformats.org/officeDocument/2006/relationships/hyperlink" Target="https://www.lifewatch.eu/events/cop26/" TargetMode="External"/><Relationship Id="rId11" Type="http://schemas.openxmlformats.org/officeDocument/2006/relationships/hyperlink" Target="https://www.scotsman.com/news/environment/what-does-cop26-mean-meaning-of-the-name-of-glasgow-climate-change-conference-what-will-happen-and-what-the-letters-stand-for-3365590" TargetMode="External"/><Relationship Id="rId10" Type="http://schemas.openxmlformats.org/officeDocument/2006/relationships/hyperlink" Target="https://www.forbes.com/consent/?toURL=https://www.forbes.com/wheels/advice/ev-charging-levels/" TargetMode="External"/><Relationship Id="rId9" Type="http://schemas.openxmlformats.org/officeDocument/2006/relationships/hyperlink" Target="https://www.redbubble.com/i/poster/Eat-Less-Meat-by-markvickers41/43112398.LVTDI" TargetMode="External"/><Relationship Id="rId5" Type="http://schemas.openxmlformats.org/officeDocument/2006/relationships/hyperlink" Target="https://en.wikipedia.org/wiki/Eco-Schools" TargetMode="External"/><Relationship Id="rId6" Type="http://schemas.openxmlformats.org/officeDocument/2006/relationships/hyperlink" Target="https://www.pinterest.co.uk/pin/1084523153985728326/" TargetMode="External"/><Relationship Id="rId7" Type="http://schemas.openxmlformats.org/officeDocument/2006/relationships/hyperlink" Target="https://www.greenmatch.co.uk/blog/2021/02/renewable-path-to-net-zero-emissions" TargetMode="External"/><Relationship Id="rId8" Type="http://schemas.openxmlformats.org/officeDocument/2006/relationships/hyperlink" Target="https://theonebrief.com/asia/post/the-headwinds-hitting-the-renewable-energy-industr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hyperlink" Target="https://docs.google.com/forms/d/e/1FAIpQLSfzSFsxxMqHT5U_7EKhfKAtixMoKEqRN6knU4bkEXXHxoyQvQ/viewfor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2" y="2192375"/>
            <a:ext cx="65184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You are the future...</a:t>
            </a:r>
            <a:endParaRPr/>
          </a:p>
        </p:txBody>
      </p:sp>
      <p:sp>
        <p:nvSpPr>
          <p:cNvPr id="55" name="Google Shape;55;p13"/>
          <p:cNvSpPr txBox="1"/>
          <p:nvPr>
            <p:ph idx="1" type="subTitle"/>
          </p:nvPr>
        </p:nvSpPr>
        <p:spPr>
          <a:xfrm>
            <a:off x="3336600" y="4244975"/>
            <a:ext cx="58074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How can you make it better?</a:t>
            </a:r>
            <a:endParaRPr/>
          </a:p>
        </p:txBody>
      </p:sp>
      <p:pic>
        <p:nvPicPr>
          <p:cNvPr id="56" name="Google Shape;56;p13"/>
          <p:cNvPicPr preferRelativeResize="0"/>
          <p:nvPr/>
        </p:nvPicPr>
        <p:blipFill>
          <a:blip r:embed="rId3">
            <a:alphaModFix/>
          </a:blip>
          <a:stretch>
            <a:fillRect/>
          </a:stretch>
        </p:blipFill>
        <p:spPr>
          <a:xfrm>
            <a:off x="2030338" y="142763"/>
            <a:ext cx="5083325" cy="3256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Sources</a:t>
            </a:r>
            <a:endParaRPr/>
          </a:p>
          <a:p>
            <a:pPr indent="0" lvl="0" marL="0" rtl="0" algn="l">
              <a:spcBef>
                <a:spcPts val="0"/>
              </a:spcBef>
              <a:spcAft>
                <a:spcPts val="0"/>
              </a:spcAft>
              <a:buNone/>
            </a:pPr>
            <a:r>
              <a:t/>
            </a:r>
            <a:endParaRPr/>
          </a:p>
        </p:txBody>
      </p:sp>
      <p:sp>
        <p:nvSpPr>
          <p:cNvPr id="118" name="Google Shape;118;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GB" u="sng">
                <a:solidFill>
                  <a:schemeClr val="hlink"/>
                </a:solidFill>
                <a:hlinkClick r:id="rId3"/>
              </a:rPr>
              <a:t>https://www.bbc.co.uk/newsround/51372486</a:t>
            </a:r>
            <a:endParaRPr/>
          </a:p>
          <a:p>
            <a:pPr indent="0" lvl="0" marL="0" rtl="0" algn="l">
              <a:spcBef>
                <a:spcPts val="1200"/>
              </a:spcBef>
              <a:spcAft>
                <a:spcPts val="0"/>
              </a:spcAft>
              <a:buNone/>
            </a:pPr>
            <a:r>
              <a:rPr lang="en-GB" u="sng">
                <a:solidFill>
                  <a:schemeClr val="hlink"/>
                </a:solidFill>
                <a:hlinkClick r:id="rId4"/>
              </a:rPr>
              <a:t>https://www.lifewatch.eu/events/cop26/</a:t>
            </a:r>
            <a:endParaRPr/>
          </a:p>
          <a:p>
            <a:pPr indent="0" lvl="0" marL="0" rtl="0" algn="l">
              <a:spcBef>
                <a:spcPts val="1200"/>
              </a:spcBef>
              <a:spcAft>
                <a:spcPts val="0"/>
              </a:spcAft>
              <a:buNone/>
            </a:pPr>
            <a:r>
              <a:rPr lang="en-GB" u="sng">
                <a:solidFill>
                  <a:schemeClr val="hlink"/>
                </a:solidFill>
                <a:hlinkClick r:id="rId5"/>
              </a:rPr>
              <a:t>https://en.wikipedia.org/wiki/Eco-Schools</a:t>
            </a:r>
            <a:endParaRPr/>
          </a:p>
          <a:p>
            <a:pPr indent="0" lvl="0" marL="0" rtl="0" algn="l">
              <a:spcBef>
                <a:spcPts val="1200"/>
              </a:spcBef>
              <a:spcAft>
                <a:spcPts val="0"/>
              </a:spcAft>
              <a:buNone/>
            </a:pPr>
            <a:r>
              <a:rPr lang="en-GB" u="sng">
                <a:solidFill>
                  <a:schemeClr val="hlink"/>
                </a:solidFill>
                <a:hlinkClick r:id="rId6"/>
              </a:rPr>
              <a:t>https://www.pinterest.co.uk/pin/1084523153985728326/</a:t>
            </a:r>
            <a:endParaRPr/>
          </a:p>
          <a:p>
            <a:pPr indent="0" lvl="0" marL="0" rtl="0" algn="l">
              <a:spcBef>
                <a:spcPts val="1200"/>
              </a:spcBef>
              <a:spcAft>
                <a:spcPts val="0"/>
              </a:spcAft>
              <a:buNone/>
            </a:pPr>
            <a:r>
              <a:rPr lang="en-GB" u="sng">
                <a:solidFill>
                  <a:schemeClr val="hlink"/>
                </a:solidFill>
                <a:hlinkClick r:id="rId7"/>
              </a:rPr>
              <a:t>https://www.greenmatch.co.uk/blog/2021/02/renewable-path-to-net-zero-emissions</a:t>
            </a:r>
            <a:endParaRPr/>
          </a:p>
          <a:p>
            <a:pPr indent="0" lvl="0" marL="0" rtl="0" algn="l">
              <a:spcBef>
                <a:spcPts val="1200"/>
              </a:spcBef>
              <a:spcAft>
                <a:spcPts val="0"/>
              </a:spcAft>
              <a:buNone/>
            </a:pPr>
            <a:r>
              <a:rPr lang="en-GB" u="sng">
                <a:solidFill>
                  <a:schemeClr val="hlink"/>
                </a:solidFill>
                <a:hlinkClick r:id="rId8"/>
              </a:rPr>
              <a:t>https://theonebrief.com/asia/post/the-headwinds-hitting-the-renewable-energy-industry/</a:t>
            </a:r>
            <a:endParaRPr/>
          </a:p>
          <a:p>
            <a:pPr indent="0" lvl="0" marL="0" rtl="0" algn="l">
              <a:spcBef>
                <a:spcPts val="1200"/>
              </a:spcBef>
              <a:spcAft>
                <a:spcPts val="0"/>
              </a:spcAft>
              <a:buNone/>
            </a:pPr>
            <a:r>
              <a:rPr lang="en-GB" u="sng">
                <a:solidFill>
                  <a:schemeClr val="hlink"/>
                </a:solidFill>
                <a:hlinkClick r:id="rId9"/>
              </a:rPr>
              <a:t>https://www.redbubble.com/i/poster/Eat-Less-Meat-by-markvickers41/43112398.LVTDI</a:t>
            </a:r>
            <a:endParaRPr/>
          </a:p>
          <a:p>
            <a:pPr indent="0" lvl="0" marL="0" rtl="0" algn="l">
              <a:spcBef>
                <a:spcPts val="1200"/>
              </a:spcBef>
              <a:spcAft>
                <a:spcPts val="0"/>
              </a:spcAft>
              <a:buNone/>
            </a:pPr>
            <a:r>
              <a:rPr lang="en-GB" u="sng">
                <a:solidFill>
                  <a:schemeClr val="hlink"/>
                </a:solidFill>
                <a:hlinkClick r:id="rId10"/>
              </a:rPr>
              <a:t>https://www.forbes.com/consent/?toURL=https://www.forbes.com/wheels/advice/ev-charging-levels/</a:t>
            </a:r>
            <a:endParaRPr/>
          </a:p>
          <a:p>
            <a:pPr indent="0" lvl="0" marL="0" rtl="0" algn="l">
              <a:spcBef>
                <a:spcPts val="1200"/>
              </a:spcBef>
              <a:spcAft>
                <a:spcPts val="0"/>
              </a:spcAft>
              <a:buNone/>
            </a:pPr>
            <a:r>
              <a:rPr lang="en-GB" u="sng">
                <a:solidFill>
                  <a:schemeClr val="hlink"/>
                </a:solidFill>
                <a:hlinkClick r:id="rId11"/>
              </a:rPr>
              <a:t>https://www.scotsman.com/news/environment/what-does-cop26-mean-meaning-of-the-name-of-glasgow-climate-change-conference-what-will-happen-and-what-the-letters-stand-for-3365590</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latin typeface="Comfortaa"/>
                <a:ea typeface="Comfortaa"/>
                <a:cs typeface="Comfortaa"/>
                <a:sym typeface="Comfortaa"/>
              </a:rPr>
              <a:t>COP26 and the </a:t>
            </a:r>
            <a:r>
              <a:rPr b="1" lang="en-GB">
                <a:latin typeface="Comfortaa"/>
                <a:ea typeface="Comfortaa"/>
                <a:cs typeface="Comfortaa"/>
                <a:sym typeface="Comfortaa"/>
              </a:rPr>
              <a:t>Environment</a:t>
            </a:r>
            <a:endParaRPr b="1">
              <a:latin typeface="Comfortaa"/>
              <a:ea typeface="Comfortaa"/>
              <a:cs typeface="Comfortaa"/>
              <a:sym typeface="Comfortaa"/>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chemeClr val="dk1"/>
              </a:buClr>
              <a:buSzPct val="45833"/>
              <a:buFont typeface="Arial"/>
              <a:buNone/>
            </a:pPr>
            <a:r>
              <a:rPr lang="en-GB" sz="2400">
                <a:solidFill>
                  <a:srgbClr val="202124"/>
                </a:solidFill>
                <a:highlight>
                  <a:srgbClr val="FFFFFF"/>
                </a:highlight>
                <a:latin typeface="Roboto"/>
                <a:ea typeface="Roboto"/>
                <a:cs typeface="Roboto"/>
                <a:sym typeface="Roboto"/>
              </a:rPr>
              <a:t>T</a:t>
            </a:r>
            <a:r>
              <a:rPr lang="en-GB" sz="2400">
                <a:solidFill>
                  <a:srgbClr val="202124"/>
                </a:solidFill>
                <a:highlight>
                  <a:srgbClr val="FFFFFF"/>
                </a:highlight>
                <a:latin typeface="Comfortaa"/>
                <a:ea typeface="Comfortaa"/>
                <a:cs typeface="Comfortaa"/>
                <a:sym typeface="Comfortaa"/>
              </a:rPr>
              <a:t>he COP 26 summit being held in Glasgow has highlighted further the dangers that there are to our local environment and more broadly the world in which we live.</a:t>
            </a:r>
            <a:endParaRPr sz="2400">
              <a:solidFill>
                <a:srgbClr val="202124"/>
              </a:solidFill>
              <a:highlight>
                <a:srgbClr val="FFFFFF"/>
              </a:highlight>
              <a:latin typeface="Comfortaa"/>
              <a:ea typeface="Comfortaa"/>
              <a:cs typeface="Comfortaa"/>
              <a:sym typeface="Comfortaa"/>
            </a:endParaRPr>
          </a:p>
          <a:p>
            <a:pPr indent="0" lvl="0" marL="0" rtl="0" algn="l">
              <a:spcBef>
                <a:spcPts val="1200"/>
              </a:spcBef>
              <a:spcAft>
                <a:spcPts val="0"/>
              </a:spcAft>
              <a:buClr>
                <a:schemeClr val="dk1"/>
              </a:buClr>
              <a:buSzPct val="45833"/>
              <a:buFont typeface="Arial"/>
              <a:buNone/>
            </a:pPr>
            <a:r>
              <a:t/>
            </a:r>
            <a:endParaRPr sz="2400">
              <a:solidFill>
                <a:schemeClr val="dk1"/>
              </a:solidFill>
              <a:latin typeface="Comfortaa"/>
              <a:ea typeface="Comfortaa"/>
              <a:cs typeface="Comfortaa"/>
              <a:sym typeface="Comfortaa"/>
            </a:endParaRPr>
          </a:p>
          <a:p>
            <a:pPr indent="0" lvl="0" marL="0" rtl="0" algn="l">
              <a:spcBef>
                <a:spcPts val="1200"/>
              </a:spcBef>
              <a:spcAft>
                <a:spcPts val="1200"/>
              </a:spcAft>
              <a:buNone/>
            </a:pPr>
            <a:r>
              <a:rPr lang="en-GB" sz="2400">
                <a:solidFill>
                  <a:srgbClr val="202124"/>
                </a:solidFill>
                <a:highlight>
                  <a:srgbClr val="FFFFFF"/>
                </a:highlight>
                <a:latin typeface="Comfortaa"/>
                <a:ea typeface="Comfortaa"/>
                <a:cs typeface="Comfortaa"/>
                <a:sym typeface="Comfortaa"/>
              </a:rPr>
              <a:t>This survey is a chance for you to share your opinions, about the areas that you feel are important both for your school, local community, and the world in which we live.</a:t>
            </a:r>
            <a:endParaRPr sz="2400">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732688" y="76200"/>
            <a:ext cx="7678616" cy="4991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latin typeface="Comfortaa"/>
                <a:ea typeface="Comfortaa"/>
                <a:cs typeface="Comfortaa"/>
                <a:sym typeface="Comfortaa"/>
              </a:rPr>
              <a:t>Eco Group</a:t>
            </a:r>
            <a:endParaRPr b="1">
              <a:latin typeface="Comfortaa"/>
              <a:ea typeface="Comfortaa"/>
              <a:cs typeface="Comfortaa"/>
              <a:sym typeface="Comfortaa"/>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latin typeface="Comfortaa"/>
                <a:ea typeface="Comfortaa"/>
                <a:cs typeface="Comfortaa"/>
                <a:sym typeface="Comfortaa"/>
              </a:rPr>
              <a:t>You may have been part of an eco group in </a:t>
            </a:r>
            <a:endParaRPr>
              <a:latin typeface="Comfortaa"/>
              <a:ea typeface="Comfortaa"/>
              <a:cs typeface="Comfortaa"/>
              <a:sym typeface="Comfortaa"/>
            </a:endParaRPr>
          </a:p>
          <a:p>
            <a:pPr indent="0" lvl="0" marL="0" rtl="0" algn="l">
              <a:spcBef>
                <a:spcPts val="1200"/>
              </a:spcBef>
              <a:spcAft>
                <a:spcPts val="0"/>
              </a:spcAft>
              <a:buNone/>
            </a:pPr>
            <a:r>
              <a:rPr lang="en-GB">
                <a:latin typeface="Comfortaa"/>
                <a:ea typeface="Comfortaa"/>
                <a:cs typeface="Comfortaa"/>
                <a:sym typeface="Comfortaa"/>
              </a:rPr>
              <a:t>primary school or your school may have even </a:t>
            </a:r>
            <a:endParaRPr>
              <a:latin typeface="Comfortaa"/>
              <a:ea typeface="Comfortaa"/>
              <a:cs typeface="Comfortaa"/>
              <a:sym typeface="Comfortaa"/>
            </a:endParaRPr>
          </a:p>
          <a:p>
            <a:pPr indent="0" lvl="0" marL="0" rtl="0" algn="l">
              <a:spcBef>
                <a:spcPts val="1200"/>
              </a:spcBef>
              <a:spcAft>
                <a:spcPts val="0"/>
              </a:spcAft>
              <a:buNone/>
            </a:pPr>
            <a:r>
              <a:rPr lang="en-GB">
                <a:latin typeface="Comfortaa"/>
                <a:ea typeface="Comfortaa"/>
                <a:cs typeface="Comfortaa"/>
                <a:sym typeface="Comfortaa"/>
              </a:rPr>
              <a:t>been an Eco-school and earned one of its flags.</a:t>
            </a:r>
            <a:endParaRPr>
              <a:latin typeface="Comfortaa"/>
              <a:ea typeface="Comfortaa"/>
              <a:cs typeface="Comfortaa"/>
              <a:sym typeface="Comfortaa"/>
            </a:endParaRPr>
          </a:p>
          <a:p>
            <a:pPr indent="0" lvl="0" marL="0" rtl="0" algn="l">
              <a:spcBef>
                <a:spcPts val="1200"/>
              </a:spcBef>
              <a:spcAft>
                <a:spcPts val="0"/>
              </a:spcAft>
              <a:buNone/>
            </a:pPr>
            <a:r>
              <a:rPr lang="en-GB">
                <a:latin typeface="Comfortaa"/>
                <a:ea typeface="Comfortaa"/>
                <a:cs typeface="Comfortaa"/>
                <a:sym typeface="Comfortaa"/>
              </a:rPr>
              <a:t>In Bridge of Don Academy there is no longer an Eco-group, but if there was demand for it, this could change.</a:t>
            </a:r>
            <a:endParaRPr>
              <a:latin typeface="Comfortaa"/>
              <a:ea typeface="Comfortaa"/>
              <a:cs typeface="Comfortaa"/>
              <a:sym typeface="Comfortaa"/>
            </a:endParaRPr>
          </a:p>
          <a:p>
            <a:pPr indent="0" lvl="0" marL="0" rtl="0" algn="l">
              <a:spcBef>
                <a:spcPts val="1200"/>
              </a:spcBef>
              <a:spcAft>
                <a:spcPts val="1200"/>
              </a:spcAft>
              <a:buNone/>
            </a:pPr>
            <a:r>
              <a:rPr lang="en-GB">
                <a:latin typeface="Comfortaa"/>
                <a:ea typeface="Comfortaa"/>
                <a:cs typeface="Comfortaa"/>
                <a:sym typeface="Comfortaa"/>
              </a:rPr>
              <a:t>However, there are various lunchtime clubs </a:t>
            </a:r>
            <a:r>
              <a:rPr lang="en-GB">
                <a:latin typeface="Comfortaa"/>
                <a:ea typeface="Comfortaa"/>
                <a:cs typeface="Comfortaa"/>
                <a:sym typeface="Comfortaa"/>
              </a:rPr>
              <a:t>that</a:t>
            </a:r>
            <a:r>
              <a:rPr lang="en-GB">
                <a:latin typeface="Comfortaa"/>
                <a:ea typeface="Comfortaa"/>
                <a:cs typeface="Comfortaa"/>
                <a:sym typeface="Comfortaa"/>
              </a:rPr>
              <a:t> still allow you to get your views about change across such as Global Goals.</a:t>
            </a:r>
            <a:endParaRPr>
              <a:latin typeface="Comfortaa"/>
              <a:ea typeface="Comfortaa"/>
              <a:cs typeface="Comfortaa"/>
              <a:sym typeface="Comfortaa"/>
            </a:endParaRPr>
          </a:p>
        </p:txBody>
      </p:sp>
      <p:pic>
        <p:nvPicPr>
          <p:cNvPr id="74" name="Google Shape;74;p16"/>
          <p:cNvPicPr preferRelativeResize="0"/>
          <p:nvPr/>
        </p:nvPicPr>
        <p:blipFill>
          <a:blip r:embed="rId3">
            <a:alphaModFix/>
          </a:blip>
          <a:stretch>
            <a:fillRect/>
          </a:stretch>
        </p:blipFill>
        <p:spPr>
          <a:xfrm>
            <a:off x="6060513" y="228488"/>
            <a:ext cx="2771775" cy="1647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latin typeface="Comfortaa"/>
                <a:ea typeface="Comfortaa"/>
                <a:cs typeface="Comfortaa"/>
                <a:sym typeface="Comfortaa"/>
              </a:rPr>
              <a:t>COP26 (</a:t>
            </a:r>
            <a:r>
              <a:rPr b="1" lang="en-GB" sz="2400">
                <a:solidFill>
                  <a:srgbClr val="202124"/>
                </a:solidFill>
                <a:highlight>
                  <a:srgbClr val="FFFFFF"/>
                </a:highlight>
                <a:latin typeface="Comfortaa"/>
                <a:ea typeface="Comfortaa"/>
                <a:cs typeface="Comfortaa"/>
                <a:sym typeface="Comfortaa"/>
              </a:rPr>
              <a:t>COP means ‘Conference of Parties’)</a:t>
            </a:r>
            <a:endParaRPr b="1">
              <a:latin typeface="Comfortaa"/>
              <a:ea typeface="Comfortaa"/>
              <a:cs typeface="Comfortaa"/>
              <a:sym typeface="Comfortaa"/>
            </a:endParaRPr>
          </a:p>
        </p:txBody>
      </p:sp>
      <p:sp>
        <p:nvSpPr>
          <p:cNvPr id="80" name="Google Shape;80;p17"/>
          <p:cNvSpPr txBox="1"/>
          <p:nvPr>
            <p:ph idx="1" type="body"/>
          </p:nvPr>
        </p:nvSpPr>
        <p:spPr>
          <a:xfrm>
            <a:off x="311700" y="1152475"/>
            <a:ext cx="4278300" cy="36285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Clr>
                <a:schemeClr val="dk1"/>
              </a:buClr>
              <a:buSzPct val="32352"/>
              <a:buFont typeface="Arial"/>
              <a:buNone/>
            </a:pPr>
            <a:r>
              <a:rPr lang="en-GB" sz="3400">
                <a:solidFill>
                  <a:srgbClr val="202124"/>
                </a:solidFill>
                <a:highlight>
                  <a:srgbClr val="FFFFFF"/>
                </a:highlight>
                <a:latin typeface="Comfortaa"/>
                <a:ea typeface="Comfortaa"/>
                <a:cs typeface="Comfortaa"/>
                <a:sym typeface="Comfortaa"/>
              </a:rPr>
              <a:t>COP26 is the </a:t>
            </a:r>
            <a:r>
              <a:rPr b="1" lang="en-GB" sz="3400">
                <a:solidFill>
                  <a:srgbClr val="202124"/>
                </a:solidFill>
                <a:highlight>
                  <a:srgbClr val="FFFFFF"/>
                </a:highlight>
                <a:latin typeface="Comfortaa"/>
                <a:ea typeface="Comfortaa"/>
                <a:cs typeface="Comfortaa"/>
                <a:sym typeface="Comfortaa"/>
              </a:rPr>
              <a:t>2021 United Nations climate change conference</a:t>
            </a:r>
            <a:endParaRPr b="1" sz="3400">
              <a:solidFill>
                <a:srgbClr val="202124"/>
              </a:solidFill>
              <a:highlight>
                <a:srgbClr val="FFFFFF"/>
              </a:highlight>
              <a:latin typeface="Comfortaa"/>
              <a:ea typeface="Comfortaa"/>
              <a:cs typeface="Comfortaa"/>
              <a:sym typeface="Comfortaa"/>
            </a:endParaRPr>
          </a:p>
          <a:p>
            <a:pPr indent="0" lvl="0" marL="0" rtl="0" algn="l">
              <a:spcBef>
                <a:spcPts val="0"/>
              </a:spcBef>
              <a:spcAft>
                <a:spcPts val="0"/>
              </a:spcAft>
              <a:buNone/>
            </a:pPr>
            <a:r>
              <a:rPr lang="en-GB" sz="3400">
                <a:solidFill>
                  <a:srgbClr val="202124"/>
                </a:solidFill>
                <a:highlight>
                  <a:srgbClr val="FFFFFF"/>
                </a:highlight>
                <a:latin typeface="Comfortaa"/>
                <a:ea typeface="Comfortaa"/>
                <a:cs typeface="Comfortaa"/>
                <a:sym typeface="Comfortaa"/>
              </a:rPr>
              <a:t>In that time climate change has gone from being a fringe issue to a global priority. This year will be the 26th annual summit – giving it the name COP26. With the UK as President, COP26 takes place in Glasgow.</a:t>
            </a:r>
            <a:endParaRPr sz="3400">
              <a:solidFill>
                <a:srgbClr val="202124"/>
              </a:solidFill>
              <a:highlight>
                <a:srgbClr val="FFFFFF"/>
              </a:highlight>
              <a:latin typeface="Comfortaa"/>
              <a:ea typeface="Comfortaa"/>
              <a:cs typeface="Comfortaa"/>
              <a:sym typeface="Comfortaa"/>
            </a:endParaRPr>
          </a:p>
          <a:p>
            <a:pPr indent="0" lvl="0" marL="0" rtl="0" algn="l">
              <a:spcBef>
                <a:spcPts val="1200"/>
              </a:spcBef>
              <a:spcAft>
                <a:spcPts val="1200"/>
              </a:spcAft>
              <a:buNone/>
            </a:pPr>
            <a:r>
              <a:rPr lang="en-GB" sz="3400">
                <a:solidFill>
                  <a:srgbClr val="202124"/>
                </a:solidFill>
                <a:highlight>
                  <a:srgbClr val="FFFFFF"/>
                </a:highlight>
                <a:latin typeface="Comfortaa"/>
                <a:ea typeface="Comfortaa"/>
                <a:cs typeface="Comfortaa"/>
                <a:sym typeface="Comfortaa"/>
              </a:rPr>
              <a:t>It takes place between 31st October and 12th November at </a:t>
            </a:r>
            <a:r>
              <a:rPr lang="en-GB" sz="3400">
                <a:solidFill>
                  <a:srgbClr val="202124"/>
                </a:solidFill>
                <a:highlight>
                  <a:srgbClr val="FFFFFF"/>
                </a:highlight>
                <a:latin typeface="Comfortaa"/>
                <a:ea typeface="Comfortaa"/>
                <a:cs typeface="Comfortaa"/>
                <a:sym typeface="Comfortaa"/>
              </a:rPr>
              <a:t>the</a:t>
            </a:r>
            <a:r>
              <a:rPr lang="en-GB" sz="3400">
                <a:solidFill>
                  <a:srgbClr val="202124"/>
                </a:solidFill>
                <a:highlight>
                  <a:srgbClr val="FFFFFF"/>
                </a:highlight>
                <a:latin typeface="Comfortaa"/>
                <a:ea typeface="Comfortaa"/>
                <a:cs typeface="Comfortaa"/>
                <a:sym typeface="Comfortaa"/>
              </a:rPr>
              <a:t> Events Campus in Glasgow.</a:t>
            </a:r>
            <a:endParaRPr sz="2400">
              <a:solidFill>
                <a:srgbClr val="202124"/>
              </a:solidFill>
              <a:highlight>
                <a:srgbClr val="FFFFFF"/>
              </a:highlight>
            </a:endParaRPr>
          </a:p>
        </p:txBody>
      </p:sp>
      <p:pic>
        <p:nvPicPr>
          <p:cNvPr id="81" name="Google Shape;81;p17"/>
          <p:cNvPicPr preferRelativeResize="0"/>
          <p:nvPr/>
        </p:nvPicPr>
        <p:blipFill>
          <a:blip r:embed="rId3">
            <a:alphaModFix/>
          </a:blip>
          <a:stretch>
            <a:fillRect/>
          </a:stretch>
        </p:blipFill>
        <p:spPr>
          <a:xfrm>
            <a:off x="4652000" y="1347949"/>
            <a:ext cx="4278275" cy="2847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latin typeface="Comfortaa"/>
                <a:ea typeface="Comfortaa"/>
                <a:cs typeface="Comfortaa"/>
                <a:sym typeface="Comfortaa"/>
              </a:rPr>
              <a:t>COP26 </a:t>
            </a:r>
            <a:endParaRPr b="1">
              <a:latin typeface="Comfortaa"/>
              <a:ea typeface="Comfortaa"/>
              <a:cs typeface="Comfortaa"/>
              <a:sym typeface="Comfortaa"/>
            </a:endParaRPr>
          </a:p>
        </p:txBody>
      </p:sp>
      <p:sp>
        <p:nvSpPr>
          <p:cNvPr id="87" name="Google Shape;87;p18"/>
          <p:cNvSpPr txBox="1"/>
          <p:nvPr>
            <p:ph idx="1" type="body"/>
          </p:nvPr>
        </p:nvSpPr>
        <p:spPr>
          <a:xfrm>
            <a:off x="311700" y="1152475"/>
            <a:ext cx="5291700" cy="1914000"/>
          </a:xfrm>
          <a:prstGeom prst="rect">
            <a:avLst/>
          </a:prstGeom>
        </p:spPr>
        <p:txBody>
          <a:bodyPr anchorCtr="0" anchor="t" bIns="91425" lIns="91425" spcFirstLastPara="1" rIns="91425" wrap="square" tIns="91425">
            <a:normAutofit fontScale="25000" lnSpcReduction="20000"/>
          </a:bodyPr>
          <a:lstStyle/>
          <a:p>
            <a:pPr indent="0" lvl="0" marL="0" rtl="0" algn="l">
              <a:spcBef>
                <a:spcPts val="1400"/>
              </a:spcBef>
              <a:spcAft>
                <a:spcPts val="0"/>
              </a:spcAft>
              <a:buNone/>
            </a:pPr>
            <a:r>
              <a:rPr b="1" lang="en-GB" sz="7350">
                <a:solidFill>
                  <a:schemeClr val="dk1"/>
                </a:solidFill>
                <a:latin typeface="Comfortaa"/>
                <a:ea typeface="Comfortaa"/>
                <a:cs typeface="Comfortaa"/>
                <a:sym typeface="Comfortaa"/>
              </a:rPr>
              <a:t>Why do we need COP?</a:t>
            </a:r>
            <a:endParaRPr b="1" sz="7350">
              <a:solidFill>
                <a:schemeClr val="dk1"/>
              </a:solidFill>
              <a:latin typeface="Comfortaa"/>
              <a:ea typeface="Comfortaa"/>
              <a:cs typeface="Comfortaa"/>
              <a:sym typeface="Comfortaa"/>
            </a:endParaRPr>
          </a:p>
          <a:p>
            <a:pPr indent="0" lvl="0" marL="0" rtl="0" algn="l">
              <a:spcBef>
                <a:spcPts val="1400"/>
              </a:spcBef>
              <a:spcAft>
                <a:spcPts val="0"/>
              </a:spcAft>
              <a:buNone/>
            </a:pPr>
            <a:r>
              <a:rPr lang="en-GB" sz="7350">
                <a:solidFill>
                  <a:schemeClr val="dk1"/>
                </a:solidFill>
                <a:latin typeface="Comfortaa"/>
                <a:ea typeface="Comfortaa"/>
                <a:cs typeface="Comfortaa"/>
                <a:sym typeface="Comfortaa"/>
              </a:rPr>
              <a:t>The world is getting warmer because of fossil fuel emissions caused by humans.</a:t>
            </a:r>
            <a:endParaRPr sz="7350">
              <a:solidFill>
                <a:schemeClr val="dk1"/>
              </a:solidFill>
              <a:latin typeface="Comfortaa"/>
              <a:ea typeface="Comfortaa"/>
              <a:cs typeface="Comfortaa"/>
              <a:sym typeface="Comfortaa"/>
            </a:endParaRPr>
          </a:p>
          <a:p>
            <a:pPr indent="0" lvl="0" marL="0" rtl="0" algn="l">
              <a:spcBef>
                <a:spcPts val="1400"/>
              </a:spcBef>
              <a:spcAft>
                <a:spcPts val="0"/>
              </a:spcAft>
              <a:buNone/>
            </a:pPr>
            <a:r>
              <a:rPr lang="en-GB" sz="7350">
                <a:solidFill>
                  <a:schemeClr val="dk1"/>
                </a:solidFill>
                <a:latin typeface="Comfortaa"/>
                <a:ea typeface="Comfortaa"/>
                <a:cs typeface="Comfortaa"/>
                <a:sym typeface="Comfortaa"/>
              </a:rPr>
              <a:t>Icecaps are melting and sea levels are rising.</a:t>
            </a:r>
            <a:endParaRPr sz="7350">
              <a:solidFill>
                <a:schemeClr val="dk1"/>
              </a:solidFill>
              <a:latin typeface="Comfortaa"/>
              <a:ea typeface="Comfortaa"/>
              <a:cs typeface="Comfortaa"/>
              <a:sym typeface="Comfortaa"/>
            </a:endParaRPr>
          </a:p>
          <a:p>
            <a:pPr indent="0" lvl="0" marL="0" rtl="0" algn="l">
              <a:spcBef>
                <a:spcPts val="1400"/>
              </a:spcBef>
              <a:spcAft>
                <a:spcPts val="1400"/>
              </a:spcAft>
              <a:buNone/>
            </a:pPr>
            <a:r>
              <a:t/>
            </a:r>
            <a:endParaRPr sz="2400">
              <a:solidFill>
                <a:srgbClr val="202124"/>
              </a:solidFill>
              <a:highlight>
                <a:srgbClr val="FFFFFF"/>
              </a:highlight>
            </a:endParaRPr>
          </a:p>
        </p:txBody>
      </p:sp>
      <p:pic>
        <p:nvPicPr>
          <p:cNvPr id="88" name="Google Shape;88;p18"/>
          <p:cNvPicPr preferRelativeResize="0"/>
          <p:nvPr/>
        </p:nvPicPr>
        <p:blipFill>
          <a:blip r:embed="rId3">
            <a:alphaModFix/>
          </a:blip>
          <a:stretch>
            <a:fillRect/>
          </a:stretch>
        </p:blipFill>
        <p:spPr>
          <a:xfrm>
            <a:off x="5489500" y="1152474"/>
            <a:ext cx="3278975" cy="1844425"/>
          </a:xfrm>
          <a:prstGeom prst="rect">
            <a:avLst/>
          </a:prstGeom>
          <a:noFill/>
          <a:ln>
            <a:noFill/>
          </a:ln>
        </p:spPr>
      </p:pic>
      <p:sp>
        <p:nvSpPr>
          <p:cNvPr id="89" name="Google Shape;89;p18"/>
          <p:cNvSpPr txBox="1"/>
          <p:nvPr/>
        </p:nvSpPr>
        <p:spPr>
          <a:xfrm>
            <a:off x="152400" y="3066475"/>
            <a:ext cx="8796600" cy="182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lang="en-GB" sz="1700">
                <a:solidFill>
                  <a:schemeClr val="dk1"/>
                </a:solidFill>
                <a:latin typeface="Comfortaa"/>
                <a:ea typeface="Comfortaa"/>
                <a:cs typeface="Comfortaa"/>
                <a:sym typeface="Comfortaa"/>
              </a:rPr>
              <a:t>We are seeing more extreme weather events taking place around the world - including heatwaves, floods and forest fires, these naturally occurring events are being made worse because of the effects of climate change.</a:t>
            </a:r>
            <a:endParaRPr sz="1700">
              <a:solidFill>
                <a:schemeClr val="dk1"/>
              </a:solidFill>
              <a:latin typeface="Comfortaa"/>
              <a:ea typeface="Comfortaa"/>
              <a:cs typeface="Comfortaa"/>
              <a:sym typeface="Comfortaa"/>
            </a:endParaRPr>
          </a:p>
          <a:p>
            <a:pPr indent="0" lvl="0" marL="0" rtl="0" algn="l">
              <a:lnSpc>
                <a:spcPct val="115000"/>
              </a:lnSpc>
              <a:spcBef>
                <a:spcPts val="1400"/>
              </a:spcBef>
              <a:spcAft>
                <a:spcPts val="1400"/>
              </a:spcAft>
              <a:buNone/>
            </a:pPr>
            <a:r>
              <a:rPr lang="en-GB" sz="1700">
                <a:solidFill>
                  <a:schemeClr val="dk1"/>
                </a:solidFill>
                <a:latin typeface="Comfortaa"/>
                <a:ea typeface="Comfortaa"/>
                <a:cs typeface="Comfortaa"/>
                <a:sym typeface="Comfortaa"/>
              </a:rPr>
              <a:t>The past decade was the warmest on record, and governments around the world agree that urgent action is needed.</a:t>
            </a:r>
            <a:endParaRPr sz="1700">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latin typeface="Comfortaa"/>
                <a:ea typeface="Comfortaa"/>
                <a:cs typeface="Comfortaa"/>
                <a:sym typeface="Comfortaa"/>
              </a:rPr>
              <a:t>What can we expect from COP26?</a:t>
            </a:r>
            <a:endParaRPr b="1">
              <a:latin typeface="Comfortaa"/>
              <a:ea typeface="Comfortaa"/>
              <a:cs typeface="Comfortaa"/>
              <a:sym typeface="Comfortaa"/>
            </a:endParaRPr>
          </a:p>
        </p:txBody>
      </p:sp>
      <p:sp>
        <p:nvSpPr>
          <p:cNvPr id="95" name="Google Shape;95;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1400"/>
              </a:spcBef>
              <a:spcAft>
                <a:spcPts val="0"/>
              </a:spcAft>
              <a:buClr>
                <a:schemeClr val="dk1"/>
              </a:buClr>
              <a:buSzPct val="45833"/>
              <a:buFont typeface="Arial"/>
              <a:buNone/>
            </a:pPr>
            <a:r>
              <a:rPr lang="en-GB" sz="2400">
                <a:solidFill>
                  <a:schemeClr val="dk1"/>
                </a:solidFill>
                <a:latin typeface="Comfortaa"/>
                <a:ea typeface="Comfortaa"/>
                <a:cs typeface="Comfortaa"/>
                <a:sym typeface="Comfortaa"/>
              </a:rPr>
              <a:t>COP26 will be biggest summit the UK has ever hosted. It is being described as the most significant climate event since the 2015 Paris Agreement.</a:t>
            </a:r>
            <a:endParaRPr sz="2400">
              <a:solidFill>
                <a:schemeClr val="dk1"/>
              </a:solidFill>
              <a:latin typeface="Comfortaa"/>
              <a:ea typeface="Comfortaa"/>
              <a:cs typeface="Comfortaa"/>
              <a:sym typeface="Comfortaa"/>
            </a:endParaRPr>
          </a:p>
          <a:p>
            <a:pPr indent="0" lvl="0" marL="0" rtl="0" algn="l">
              <a:spcBef>
                <a:spcPts val="1400"/>
              </a:spcBef>
              <a:spcAft>
                <a:spcPts val="0"/>
              </a:spcAft>
              <a:buClr>
                <a:schemeClr val="dk1"/>
              </a:buClr>
              <a:buSzPct val="45833"/>
              <a:buFont typeface="Arial"/>
              <a:buNone/>
            </a:pPr>
            <a:r>
              <a:rPr lang="en-GB" sz="2400">
                <a:solidFill>
                  <a:schemeClr val="dk1"/>
                </a:solidFill>
                <a:latin typeface="Comfortaa"/>
                <a:ea typeface="Comfortaa"/>
                <a:cs typeface="Comfortaa"/>
                <a:sym typeface="Comfortaa"/>
              </a:rPr>
              <a:t>Presidents and prime ministers from around the world will be reporting back on progress since the Paris Agreement and, hopefully, there will be some new decisions on how to cut carbon emissions.</a:t>
            </a:r>
            <a:endParaRPr sz="2400">
              <a:solidFill>
                <a:schemeClr val="dk1"/>
              </a:solidFill>
              <a:latin typeface="Comfortaa"/>
              <a:ea typeface="Comfortaa"/>
              <a:cs typeface="Comfortaa"/>
              <a:sym typeface="Comfortaa"/>
            </a:endParaRPr>
          </a:p>
          <a:p>
            <a:pPr indent="0" lvl="0" marL="0" rtl="0" algn="l">
              <a:spcBef>
                <a:spcPts val="1400"/>
              </a:spcBef>
              <a:spcAft>
                <a:spcPts val="0"/>
              </a:spcAft>
              <a:buClr>
                <a:schemeClr val="dk1"/>
              </a:buClr>
              <a:buSzPct val="45833"/>
              <a:buFont typeface="Arial"/>
              <a:buNone/>
            </a:pPr>
            <a:r>
              <a:rPr lang="en-GB" sz="2400">
                <a:solidFill>
                  <a:schemeClr val="dk1"/>
                </a:solidFill>
                <a:latin typeface="Comfortaa"/>
                <a:ea typeface="Comfortaa"/>
                <a:cs typeface="Comfortaa"/>
                <a:sym typeface="Comfortaa"/>
              </a:rPr>
              <a:t>Some commitments made in Glasgow could directly affect our daily lives. For example, environmentalists say big changes to how people live will be needed to hit climate targets, like people driving electric cars, moving away from gas heating, eating less red meat and not taking as many flights in the future.</a:t>
            </a:r>
            <a:endParaRPr sz="2400">
              <a:solidFill>
                <a:schemeClr val="dk1"/>
              </a:solidFill>
              <a:latin typeface="Comfortaa"/>
              <a:ea typeface="Comfortaa"/>
              <a:cs typeface="Comfortaa"/>
              <a:sym typeface="Comfortaa"/>
            </a:endParaRPr>
          </a:p>
          <a:p>
            <a:pPr indent="0" lvl="0" marL="0" rtl="0" algn="l">
              <a:spcBef>
                <a:spcPts val="1400"/>
              </a:spcBef>
              <a:spcAft>
                <a:spcPts val="1200"/>
              </a:spcAft>
              <a:buNone/>
            </a:pPr>
            <a:r>
              <a:t/>
            </a:r>
            <a:endParaRPr sz="2400">
              <a:latin typeface="Comfortaa"/>
              <a:ea typeface="Comfortaa"/>
              <a:cs typeface="Comfortaa"/>
              <a:sym typeface="Comfortaa"/>
            </a:endParaRPr>
          </a:p>
        </p:txBody>
      </p:sp>
      <p:pic>
        <p:nvPicPr>
          <p:cNvPr id="96" name="Google Shape;96;p19"/>
          <p:cNvPicPr preferRelativeResize="0"/>
          <p:nvPr/>
        </p:nvPicPr>
        <p:blipFill>
          <a:blip r:embed="rId3">
            <a:alphaModFix/>
          </a:blip>
          <a:stretch>
            <a:fillRect/>
          </a:stretch>
        </p:blipFill>
        <p:spPr>
          <a:xfrm>
            <a:off x="6467725" y="3886762"/>
            <a:ext cx="2083875" cy="1166975"/>
          </a:xfrm>
          <a:prstGeom prst="rect">
            <a:avLst/>
          </a:prstGeom>
          <a:noFill/>
          <a:ln>
            <a:noFill/>
          </a:ln>
        </p:spPr>
      </p:pic>
      <p:pic>
        <p:nvPicPr>
          <p:cNvPr id="97" name="Google Shape;97;p19"/>
          <p:cNvPicPr preferRelativeResize="0"/>
          <p:nvPr/>
        </p:nvPicPr>
        <p:blipFill rotWithShape="1">
          <a:blip r:embed="rId4">
            <a:alphaModFix/>
          </a:blip>
          <a:srcRect b="13683" l="0" r="0" t="13683"/>
          <a:stretch/>
        </p:blipFill>
        <p:spPr>
          <a:xfrm>
            <a:off x="3839725" y="3810550"/>
            <a:ext cx="2603950" cy="1346500"/>
          </a:xfrm>
          <a:prstGeom prst="rect">
            <a:avLst/>
          </a:prstGeom>
          <a:noFill/>
          <a:ln>
            <a:noFill/>
          </a:ln>
        </p:spPr>
      </p:pic>
      <p:pic>
        <p:nvPicPr>
          <p:cNvPr id="98" name="Google Shape;98;p19"/>
          <p:cNvPicPr preferRelativeResize="0"/>
          <p:nvPr/>
        </p:nvPicPr>
        <p:blipFill>
          <a:blip r:embed="rId5">
            <a:alphaModFix/>
          </a:blip>
          <a:stretch>
            <a:fillRect/>
          </a:stretch>
        </p:blipFill>
        <p:spPr>
          <a:xfrm>
            <a:off x="1566100" y="3797000"/>
            <a:ext cx="2293747" cy="1346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latin typeface="Comfortaa"/>
                <a:ea typeface="Comfortaa"/>
                <a:cs typeface="Comfortaa"/>
                <a:sym typeface="Comfortaa"/>
              </a:rPr>
              <a:t>NET ZERO</a:t>
            </a:r>
            <a:endParaRPr b="1">
              <a:latin typeface="Comfortaa"/>
              <a:ea typeface="Comfortaa"/>
              <a:cs typeface="Comfortaa"/>
              <a:sym typeface="Comfortaa"/>
            </a:endParaRPr>
          </a:p>
        </p:txBody>
      </p:sp>
      <p:sp>
        <p:nvSpPr>
          <p:cNvPr id="104" name="Google Shape;104;p20"/>
          <p:cNvSpPr txBox="1"/>
          <p:nvPr>
            <p:ph idx="1" type="body"/>
          </p:nvPr>
        </p:nvSpPr>
        <p:spPr>
          <a:xfrm>
            <a:off x="311700" y="1000075"/>
            <a:ext cx="8520600" cy="2457600"/>
          </a:xfrm>
          <a:prstGeom prst="rect">
            <a:avLst/>
          </a:prstGeom>
        </p:spPr>
        <p:txBody>
          <a:bodyPr anchorCtr="0" anchor="t" bIns="91425" lIns="91425" spcFirstLastPara="1" rIns="91425" wrap="square" tIns="91425">
            <a:normAutofit fontScale="92500" lnSpcReduction="20000"/>
          </a:bodyPr>
          <a:lstStyle/>
          <a:p>
            <a:pPr indent="0" lvl="0" marL="0" rtl="0" algn="l">
              <a:spcBef>
                <a:spcPts val="1400"/>
              </a:spcBef>
              <a:spcAft>
                <a:spcPts val="1400"/>
              </a:spcAft>
              <a:buNone/>
            </a:pPr>
            <a:r>
              <a:rPr lang="en-GB" sz="2400">
                <a:solidFill>
                  <a:schemeClr val="dk1"/>
                </a:solidFill>
                <a:latin typeface="Comfortaa"/>
                <a:ea typeface="Comfortaa"/>
                <a:cs typeface="Comfortaa"/>
                <a:sym typeface="Comfortaa"/>
              </a:rPr>
              <a:t>The government has pledged to reduce the UK's carbon emissions to 'net zero' - which means cutting emissions drastically and absorbing as much carbon as it produces - by 2050. This means emissions from areas like transport, farming and industry will have to be avoided completely or offset by sucking carbon dioxide out of the atmosphere.</a:t>
            </a:r>
            <a:endParaRPr/>
          </a:p>
        </p:txBody>
      </p:sp>
      <p:pic>
        <p:nvPicPr>
          <p:cNvPr id="105" name="Google Shape;105;p20"/>
          <p:cNvPicPr preferRelativeResize="0"/>
          <p:nvPr/>
        </p:nvPicPr>
        <p:blipFill rotWithShape="1">
          <a:blip r:embed="rId3">
            <a:alphaModFix/>
          </a:blip>
          <a:srcRect b="0" l="0" r="0" t="15732"/>
          <a:stretch/>
        </p:blipFill>
        <p:spPr>
          <a:xfrm>
            <a:off x="2680950" y="3020025"/>
            <a:ext cx="6467700" cy="2123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21"/>
          <p:cNvPicPr preferRelativeResize="0"/>
          <p:nvPr/>
        </p:nvPicPr>
        <p:blipFill>
          <a:blip r:embed="rId3">
            <a:alphaModFix/>
          </a:blip>
          <a:stretch>
            <a:fillRect/>
          </a:stretch>
        </p:blipFill>
        <p:spPr>
          <a:xfrm>
            <a:off x="2153650" y="982275"/>
            <a:ext cx="3721674" cy="3721674"/>
          </a:xfrm>
          <a:prstGeom prst="rect">
            <a:avLst/>
          </a:prstGeom>
          <a:noFill/>
          <a:ln>
            <a:noFill/>
          </a:ln>
        </p:spPr>
      </p:pic>
      <p:sp>
        <p:nvSpPr>
          <p:cNvPr id="111" name="Google Shape;111;p21"/>
          <p:cNvSpPr txBox="1"/>
          <p:nvPr>
            <p:ph type="title"/>
          </p:nvPr>
        </p:nvSpPr>
        <p:spPr>
          <a:xfrm>
            <a:off x="311700" y="445025"/>
            <a:ext cx="8520600" cy="976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Comfortaa"/>
                <a:ea typeface="Comfortaa"/>
                <a:cs typeface="Comfortaa"/>
                <a:sym typeface="Comfortaa"/>
              </a:rPr>
              <a:t>Please </a:t>
            </a:r>
            <a:r>
              <a:rPr lang="en-GB">
                <a:latin typeface="Comfortaa"/>
                <a:ea typeface="Comfortaa"/>
                <a:cs typeface="Comfortaa"/>
                <a:sym typeface="Comfortaa"/>
              </a:rPr>
              <a:t>complete</a:t>
            </a:r>
            <a:r>
              <a:rPr lang="en-GB">
                <a:latin typeface="Comfortaa"/>
                <a:ea typeface="Comfortaa"/>
                <a:cs typeface="Comfortaa"/>
                <a:sym typeface="Comfortaa"/>
              </a:rPr>
              <a:t> </a:t>
            </a:r>
            <a:r>
              <a:rPr lang="en-GB">
                <a:latin typeface="Comfortaa"/>
                <a:ea typeface="Comfortaa"/>
                <a:cs typeface="Comfortaa"/>
                <a:sym typeface="Comfortaa"/>
              </a:rPr>
              <a:t>the</a:t>
            </a:r>
            <a:r>
              <a:rPr lang="en-GB">
                <a:latin typeface="Comfortaa"/>
                <a:ea typeface="Comfortaa"/>
                <a:cs typeface="Comfortaa"/>
                <a:sym typeface="Comfortaa"/>
              </a:rPr>
              <a:t> survey in your year group Google Classroom. There is a link to it below too.</a:t>
            </a:r>
            <a:endParaRPr>
              <a:latin typeface="Comfortaa"/>
              <a:ea typeface="Comfortaa"/>
              <a:cs typeface="Comfortaa"/>
              <a:sym typeface="Comfortaa"/>
            </a:endParaRPr>
          </a:p>
        </p:txBody>
      </p:sp>
      <p:sp>
        <p:nvSpPr>
          <p:cNvPr id="112" name="Google Shape;112;p21"/>
          <p:cNvSpPr txBox="1"/>
          <p:nvPr>
            <p:ph idx="1" type="body"/>
          </p:nvPr>
        </p:nvSpPr>
        <p:spPr>
          <a:xfrm>
            <a:off x="311700" y="4200300"/>
            <a:ext cx="8520600" cy="108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u="sng">
                <a:solidFill>
                  <a:schemeClr val="hlink"/>
                </a:solidFill>
                <a:hlinkClick r:id="rId4"/>
              </a:rPr>
              <a:t>https://docs.google.com/forms/d/e/1FAIpQLSfzSFsxxMqHT5U_7EKhfKAtixMoKEqRN6knU4bkEXXHxoyQvQ/viewform</a:t>
            </a:r>
            <a:r>
              <a:rPr lang="en-GB"/>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