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4" r:id="rId22"/>
    <p:sldId id="277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09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3BE7-2A9E-421A-8654-AFDDBA12F0C6}" type="datetimeFigureOut">
              <a:rPr lang="en-GB" smtClean="0"/>
              <a:t>22/11/2015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F4E6-1F16-4DA8-9476-BB02767C90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2580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3BE7-2A9E-421A-8654-AFDDBA12F0C6}" type="datetimeFigureOut">
              <a:rPr lang="en-GB" smtClean="0"/>
              <a:t>22/11/2015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F4E6-1F16-4DA8-9476-BB02767C90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729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3BE7-2A9E-421A-8654-AFDDBA12F0C6}" type="datetimeFigureOut">
              <a:rPr lang="en-GB" smtClean="0"/>
              <a:t>22/11/2015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F4E6-1F16-4DA8-9476-BB02767C90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233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3BE7-2A9E-421A-8654-AFDDBA12F0C6}" type="datetimeFigureOut">
              <a:rPr lang="en-GB" smtClean="0"/>
              <a:t>22/11/2015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F4E6-1F16-4DA8-9476-BB02767C90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8905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3BE7-2A9E-421A-8654-AFDDBA12F0C6}" type="datetimeFigureOut">
              <a:rPr lang="en-GB" smtClean="0"/>
              <a:t>22/11/2015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F4E6-1F16-4DA8-9476-BB02767C90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602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3BE7-2A9E-421A-8654-AFDDBA12F0C6}" type="datetimeFigureOut">
              <a:rPr lang="en-GB" smtClean="0"/>
              <a:t>22/11/2015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F4E6-1F16-4DA8-9476-BB02767C90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568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3BE7-2A9E-421A-8654-AFDDBA12F0C6}" type="datetimeFigureOut">
              <a:rPr lang="en-GB" smtClean="0"/>
              <a:t>22/11/2015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F4E6-1F16-4DA8-9476-BB02767C90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070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3BE7-2A9E-421A-8654-AFDDBA12F0C6}" type="datetimeFigureOut">
              <a:rPr lang="en-GB" smtClean="0"/>
              <a:t>22/11/2015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F4E6-1F16-4DA8-9476-BB02767C90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742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3BE7-2A9E-421A-8654-AFDDBA12F0C6}" type="datetimeFigureOut">
              <a:rPr lang="en-GB" smtClean="0"/>
              <a:t>22/11/2015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F4E6-1F16-4DA8-9476-BB02767C90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8121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3BE7-2A9E-421A-8654-AFDDBA12F0C6}" type="datetimeFigureOut">
              <a:rPr lang="en-GB" smtClean="0"/>
              <a:t>22/11/2015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F4E6-1F16-4DA8-9476-BB02767C90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903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3BE7-2A9E-421A-8654-AFDDBA12F0C6}" type="datetimeFigureOut">
              <a:rPr lang="en-GB" smtClean="0"/>
              <a:t>22/11/2015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F4E6-1F16-4DA8-9476-BB02767C90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413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43BE7-2A9E-421A-8654-AFDDBA12F0C6}" type="datetimeFigureOut">
              <a:rPr lang="en-GB" smtClean="0"/>
              <a:t>22/11/2015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DF4E6-1F16-4DA8-9476-BB02767C90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837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sqa.org.uk/pastpapers/findpastpaper.htm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hyperlink" Target="http://www.brightredbooks.net/subjects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hyperlink" Target="http://www.bbc.co.uk/education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How to Revise 1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39213"/>
            <a:ext cx="244274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2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Compare these graphs</a:t>
            </a:r>
            <a:endParaRPr lang="en-GB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1484784"/>
            <a:ext cx="350993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636912"/>
            <a:ext cx="277971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27849" y="4071438"/>
            <a:ext cx="3732620" cy="1163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wis721 Md BT" pitchFamily="34" charset="0"/>
              </a:rPr>
              <a:t>4 shorter sessions</a:t>
            </a:r>
          </a:p>
          <a:p>
            <a:pPr marL="0" marR="0" lvl="0" indent="0" defTabSz="914400" eaLnBrk="1" fontAlgn="base" latinLnBrk="0" hangingPunct="1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wis721 Md BT" pitchFamily="34" charset="0"/>
              </a:rPr>
              <a:t>The yellow area shows the improvement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942511" y="4293096"/>
            <a:ext cx="1349569" cy="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978280" y="4653136"/>
            <a:ext cx="1349569" cy="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094910" y="2956793"/>
            <a:ext cx="1349569" cy="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9774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For example….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132856"/>
            <a:ext cx="8153400" cy="4525963"/>
          </a:xfrm>
        </p:spPr>
        <p:txBody>
          <a:bodyPr>
            <a:normAutofit fontScale="92500"/>
          </a:bodyPr>
          <a:lstStyle/>
          <a:p>
            <a:pPr marL="0" lvl="0" indent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GB" sz="2800" dirty="0">
                <a:solidFill>
                  <a:srgbClr val="000000"/>
                </a:solidFill>
                <a:latin typeface="Swis721 Md BT" pitchFamily="34" charset="0"/>
              </a:rPr>
              <a:t>Suppose you start work at </a:t>
            </a:r>
            <a:r>
              <a:rPr lang="en-GB" sz="2800" b="1" dirty="0">
                <a:solidFill>
                  <a:srgbClr val="3333CC"/>
                </a:solidFill>
                <a:latin typeface="Swis721 Md BT" pitchFamily="34" charset="0"/>
              </a:rPr>
              <a:t>6 pm</a:t>
            </a:r>
            <a:r>
              <a:rPr lang="en-GB" sz="2800" dirty="0">
                <a:solidFill>
                  <a:srgbClr val="000000"/>
                </a:solidFill>
                <a:latin typeface="Swis721 Md BT" pitchFamily="34" charset="0"/>
              </a:rPr>
              <a:t>.</a:t>
            </a:r>
          </a:p>
          <a:p>
            <a:pPr marL="0" lvl="0" indent="0" fontAlgn="base">
              <a:spcBef>
                <a:spcPct val="30000"/>
              </a:spcBef>
              <a:spcAft>
                <a:spcPct val="0"/>
              </a:spcAft>
              <a:buNone/>
            </a:pPr>
            <a:r>
              <a:rPr lang="en-GB" sz="2800" dirty="0">
                <a:solidFill>
                  <a:srgbClr val="000000"/>
                </a:solidFill>
                <a:latin typeface="Swis721 Md BT" pitchFamily="34" charset="0"/>
              </a:rPr>
              <a:t>You should decide, looking at your clock or watch, to stop at </a:t>
            </a:r>
            <a:r>
              <a:rPr lang="en-GB" sz="2800" b="1" dirty="0">
                <a:solidFill>
                  <a:srgbClr val="3333CC"/>
                </a:solidFill>
                <a:latin typeface="Swis721 Md BT" pitchFamily="34" charset="0"/>
              </a:rPr>
              <a:t>6.25 </a:t>
            </a:r>
            <a:r>
              <a:rPr lang="en-GB" sz="2800" b="1" dirty="0" smtClean="0">
                <a:solidFill>
                  <a:srgbClr val="3333CC"/>
                </a:solidFill>
                <a:latin typeface="Swis721 Md BT" pitchFamily="34" charset="0"/>
              </a:rPr>
              <a:t>pm</a:t>
            </a:r>
            <a:r>
              <a:rPr lang="en-GB" sz="2800" dirty="0">
                <a:solidFill>
                  <a:srgbClr val="000000"/>
                </a:solidFill>
                <a:latin typeface="Swis721 Md BT" pitchFamily="34" charset="0"/>
              </a:rPr>
              <a:t> </a:t>
            </a:r>
            <a:r>
              <a:rPr lang="en-GB" sz="2800" dirty="0" smtClean="0">
                <a:solidFill>
                  <a:srgbClr val="000000"/>
                </a:solidFill>
                <a:latin typeface="Swis721 Md BT" pitchFamily="34" charset="0"/>
              </a:rPr>
              <a:t>…..and </a:t>
            </a:r>
            <a:r>
              <a:rPr lang="en-GB" sz="2800" dirty="0">
                <a:solidFill>
                  <a:srgbClr val="000000"/>
                </a:solidFill>
                <a:latin typeface="Swis721 Md BT" pitchFamily="34" charset="0"/>
              </a:rPr>
              <a:t>no later</a:t>
            </a:r>
            <a:r>
              <a:rPr lang="en-GB" sz="2800" dirty="0" smtClean="0">
                <a:solidFill>
                  <a:srgbClr val="000000"/>
                </a:solidFill>
                <a:latin typeface="Swis721 Md BT" pitchFamily="34" charset="0"/>
              </a:rPr>
              <a:t>. At </a:t>
            </a:r>
            <a:r>
              <a:rPr lang="en-GB" sz="2800" dirty="0">
                <a:solidFill>
                  <a:srgbClr val="000000"/>
                </a:solidFill>
                <a:latin typeface="Swis721 Md BT" pitchFamily="34" charset="0"/>
              </a:rPr>
              <a:t>6.25 pm have a break for 5-10 minutes</a:t>
            </a:r>
          </a:p>
          <a:p>
            <a:pPr marL="0" lvl="0" indent="0" fontAlgn="base">
              <a:spcBef>
                <a:spcPct val="30000"/>
              </a:spcBef>
              <a:spcAft>
                <a:spcPct val="0"/>
              </a:spcAft>
              <a:buNone/>
            </a:pPr>
            <a:endParaRPr lang="en-GB" sz="1100" dirty="0">
              <a:solidFill>
                <a:srgbClr val="000000"/>
              </a:solidFill>
              <a:latin typeface="Swis721 Md BT" pitchFamily="34" charset="0"/>
            </a:endParaRPr>
          </a:p>
          <a:p>
            <a:pPr marL="0" indent="0">
              <a:spcBef>
                <a:spcPct val="50000"/>
              </a:spcBef>
              <a:buNone/>
            </a:pPr>
            <a:r>
              <a:rPr lang="en-GB" sz="2800" dirty="0" smtClean="0">
                <a:solidFill>
                  <a:srgbClr val="000000"/>
                </a:solidFill>
                <a:latin typeface="Swis721 Md BT" pitchFamily="34" charset="0"/>
              </a:rPr>
              <a:t>Then, w</a:t>
            </a:r>
            <a:r>
              <a:rPr lang="en-GB" sz="2800" dirty="0" smtClean="0"/>
              <a:t>hen you start again, look at the clock and decide to work until </a:t>
            </a:r>
            <a:r>
              <a:rPr lang="en-GB" sz="2800" b="1" dirty="0" smtClean="0">
                <a:solidFill>
                  <a:srgbClr val="FF0000"/>
                </a:solidFill>
              </a:rPr>
              <a:t>7 pm</a:t>
            </a:r>
            <a:r>
              <a:rPr lang="en-GB" sz="2800" dirty="0" smtClean="0">
                <a:solidFill>
                  <a:srgbClr val="FF0000"/>
                </a:solidFill>
              </a:rPr>
              <a:t> </a:t>
            </a:r>
            <a:r>
              <a:rPr lang="en-GB" sz="2800" dirty="0" smtClean="0"/>
              <a:t>exactly, and then have another break.</a:t>
            </a:r>
          </a:p>
          <a:p>
            <a:pPr marL="0" indent="0" algn="ctr">
              <a:spcBef>
                <a:spcPct val="30000"/>
              </a:spcBef>
              <a:buNone/>
            </a:pPr>
            <a:r>
              <a:rPr lang="en-GB" sz="2800" dirty="0" smtClean="0">
                <a:solidFill>
                  <a:srgbClr val="FF0000"/>
                </a:solidFill>
              </a:rPr>
              <a:t>This way, you are working more efficiently, as the previous slide showed.</a:t>
            </a:r>
          </a:p>
          <a:p>
            <a:pPr marL="0" lvl="0" indent="0" fontAlgn="base">
              <a:spcBef>
                <a:spcPct val="30000"/>
              </a:spcBef>
              <a:spcAft>
                <a:spcPct val="0"/>
              </a:spcAft>
              <a:buNone/>
            </a:pPr>
            <a:r>
              <a:rPr lang="en-GB" sz="2800" dirty="0" smtClean="0">
                <a:solidFill>
                  <a:srgbClr val="000000"/>
                </a:solidFill>
                <a:latin typeface="Swis721 Md BT" pitchFamily="34" charset="0"/>
              </a:rPr>
              <a:t> </a:t>
            </a:r>
            <a:endParaRPr lang="en-GB" dirty="0"/>
          </a:p>
        </p:txBody>
      </p:sp>
      <p:pic>
        <p:nvPicPr>
          <p:cNvPr id="4" name="Picture 11" descr="C:\My Documents\P4U\P4U-ROM materials\(c) images by KJ\Extra scanned by KJ\p382 clo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752" y="476672"/>
            <a:ext cx="2530567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36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How often should you revise?</a:t>
            </a: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116" y="2238456"/>
            <a:ext cx="6553768" cy="324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1509224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How much your brain can recall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221666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3185" y="2189684"/>
            <a:ext cx="6797629" cy="3346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04438" y="1124744"/>
            <a:ext cx="7344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How much your brain can recall if you review your learning after </a:t>
            </a:r>
            <a:r>
              <a:rPr lang="en-GB" sz="3200" b="1" dirty="0" smtClean="0"/>
              <a:t>10 minutes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1982619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sz="3200" dirty="0">
                <a:latin typeface="+mn-lt"/>
              </a:rPr>
              <a:t>if you quickly re-revise again, after 1 day</a:t>
            </a:r>
            <a:r>
              <a:rPr lang="en-GB" sz="3200" dirty="0" smtClean="0">
                <a:latin typeface="+mn-lt"/>
              </a:rPr>
              <a:t>, then </a:t>
            </a:r>
            <a:r>
              <a:rPr lang="en-GB" sz="3200" dirty="0">
                <a:latin typeface="+mn-lt"/>
              </a:rPr>
              <a:t>it falls even more slowly!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9764" y="2299422"/>
            <a:ext cx="6724471" cy="3127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3179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90872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GB" sz="3200" dirty="0">
                <a:latin typeface="+mn-lt"/>
              </a:rPr>
              <a:t>if you quickly re-revise again, after 1 week,</a:t>
            </a:r>
            <a:br>
              <a:rPr lang="en-GB" sz="3200" dirty="0">
                <a:latin typeface="+mn-lt"/>
              </a:rPr>
            </a:br>
            <a:r>
              <a:rPr lang="en-GB" sz="3200" dirty="0">
                <a:latin typeface="+mn-lt"/>
              </a:rPr>
              <a:t>then it falls even more slowly!   Great!</a:t>
            </a:r>
            <a:br>
              <a:rPr lang="en-GB" sz="3200" dirty="0">
                <a:latin typeface="+mn-lt"/>
              </a:rPr>
            </a:br>
            <a:endParaRPr lang="en-GB" sz="3200" dirty="0">
              <a:latin typeface="+mn-lt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2813" y="2232360"/>
            <a:ext cx="6718374" cy="32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4377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Best intervals for revision…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0"/>
              </a:spcBef>
              <a:buClr>
                <a:srgbClr val="FF0066"/>
              </a:buClr>
              <a:buFont typeface="Wingdings" pitchFamily="2" charset="2"/>
              <a:buChar char="ü"/>
            </a:pPr>
            <a:r>
              <a:rPr lang="en-GB" sz="4800" dirty="0"/>
              <a:t>10 minutes</a:t>
            </a:r>
          </a:p>
          <a:p>
            <a:pPr>
              <a:spcBef>
                <a:spcPct val="50000"/>
              </a:spcBef>
              <a:buClr>
                <a:srgbClr val="FF0066"/>
              </a:buClr>
              <a:buFont typeface="Wingdings" pitchFamily="2" charset="2"/>
              <a:buChar char="ü"/>
            </a:pPr>
            <a:r>
              <a:rPr lang="en-GB" sz="4800" dirty="0"/>
              <a:t>  1 day</a:t>
            </a:r>
          </a:p>
          <a:p>
            <a:pPr>
              <a:spcBef>
                <a:spcPct val="50000"/>
              </a:spcBef>
              <a:buClr>
                <a:srgbClr val="FF0066"/>
              </a:buClr>
              <a:buFont typeface="Wingdings" pitchFamily="2" charset="2"/>
              <a:buChar char="ü"/>
            </a:pPr>
            <a:r>
              <a:rPr lang="en-GB" sz="4800" dirty="0"/>
              <a:t>  1 week</a:t>
            </a:r>
          </a:p>
          <a:p>
            <a:pPr>
              <a:spcBef>
                <a:spcPct val="50000"/>
              </a:spcBef>
              <a:buClr>
                <a:srgbClr val="FF0066"/>
              </a:buClr>
              <a:buFont typeface="Wingdings" pitchFamily="2" charset="2"/>
              <a:buChar char="ü"/>
            </a:pPr>
            <a:r>
              <a:rPr lang="en-GB" sz="4800" dirty="0"/>
              <a:t>  …and then 1 month.</a:t>
            </a:r>
          </a:p>
          <a:p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4047195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Resources for Revision 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9"/>
            <a:ext cx="1584176" cy="2112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317526"/>
            <a:ext cx="1505943" cy="2135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311821"/>
            <a:ext cx="1548221" cy="2135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3789040"/>
            <a:ext cx="80648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Three Main Publishers: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err="1" smtClean="0"/>
              <a:t>Hodder</a:t>
            </a:r>
            <a:r>
              <a:rPr lang="en-GB" sz="2800" dirty="0" smtClean="0"/>
              <a:t> Gibson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/>
              <a:t>Bright Red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err="1" smtClean="0"/>
              <a:t>Leckie</a:t>
            </a:r>
            <a:r>
              <a:rPr lang="en-GB" sz="2800" dirty="0" smtClean="0"/>
              <a:t> and </a:t>
            </a:r>
            <a:r>
              <a:rPr lang="en-GB" sz="2800" dirty="0" err="1" smtClean="0"/>
              <a:t>Leckie</a:t>
            </a:r>
            <a:r>
              <a:rPr lang="en-GB" sz="2800" dirty="0" smtClean="0"/>
              <a:t> </a:t>
            </a:r>
          </a:p>
          <a:p>
            <a:endParaRPr lang="en-GB" sz="2800" dirty="0" smtClean="0"/>
          </a:p>
          <a:p>
            <a:r>
              <a:rPr lang="en-GB" sz="2800" dirty="0" smtClean="0"/>
              <a:t>Have a look at what is available in our library</a:t>
            </a:r>
          </a:p>
        </p:txBody>
      </p:sp>
    </p:spTree>
    <p:extLst>
      <p:ext uri="{BB962C8B-B14F-4D97-AF65-F5344CB8AC3E}">
        <p14:creationId xmlns:p14="http://schemas.microsoft.com/office/powerpoint/2010/main" val="4183388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Internet Resources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http://</a:t>
            </a:r>
            <a:r>
              <a:rPr lang="en-GB" dirty="0" smtClean="0">
                <a:hlinkClick r:id="rId2"/>
              </a:rPr>
              <a:t>www.sqa.org.uk/pastpapers/findpastpaper.htm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419276"/>
            <a:ext cx="5040560" cy="376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3717032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Select subject and qualification here</a:t>
            </a:r>
            <a:endParaRPr lang="en-GB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835696" y="4149080"/>
            <a:ext cx="237626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835696" y="4437112"/>
            <a:ext cx="2376264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8047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97152"/>
            <a:ext cx="6400800" cy="1752600"/>
          </a:xfrm>
        </p:spPr>
        <p:txBody>
          <a:bodyPr/>
          <a:lstStyle/>
          <a:p>
            <a:r>
              <a:rPr lang="en-GB" sz="2400" dirty="0" smtClean="0">
                <a:solidFill>
                  <a:srgbClr val="FF0000"/>
                </a:solidFill>
                <a:hlinkClick r:id="rId2"/>
              </a:rPr>
              <a:t>http://www.brightredbooks.net/subjects</a:t>
            </a:r>
            <a:r>
              <a:rPr lang="en-GB" sz="2400" dirty="0" smtClean="0">
                <a:hlinkClick r:id="rId2"/>
              </a:rPr>
              <a:t>/</a:t>
            </a:r>
            <a:endParaRPr lang="en-GB" sz="2400" dirty="0" smtClean="0"/>
          </a:p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332656"/>
            <a:ext cx="7410450" cy="411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64288" y="4869160"/>
            <a:ext cx="1584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You will have to register to use the resources 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161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 are learning to know: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Why should you revise?</a:t>
            </a:r>
          </a:p>
          <a:p>
            <a:r>
              <a:rPr lang="en-GB" dirty="0" smtClean="0"/>
              <a:t>Where should you revise?</a:t>
            </a:r>
          </a:p>
          <a:p>
            <a:r>
              <a:rPr lang="en-GB" dirty="0" smtClean="0"/>
              <a:t>When should you revise?</a:t>
            </a:r>
          </a:p>
          <a:p>
            <a:r>
              <a:rPr lang="en-GB" dirty="0" smtClean="0"/>
              <a:t>How should you revise?</a:t>
            </a:r>
          </a:p>
          <a:p>
            <a:r>
              <a:rPr lang="en-GB" dirty="0" smtClean="0"/>
              <a:t>How often should you revise?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44445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536" y="530120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100" dirty="0" smtClean="0">
                <a:hlinkClick r:id="rId2"/>
              </a:rPr>
              <a:t>http://www.bbc.co.uk/education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731837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228184" y="836712"/>
            <a:ext cx="14401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Remember to go to the section for Scotland to get resources for your courses</a:t>
            </a: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724128" y="2708920"/>
            <a:ext cx="1080120" cy="19442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0838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Internet Resources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Other schools have resources on their web sites: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Google Higher or National 5 followed by the subject and you will find a list to choose from.  Some schools have made up their own resources some have used SQA materials.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3500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It’s never too late to begin!</a:t>
            </a: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So get going!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00568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Start planning now!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953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revise?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GB" dirty="0" smtClean="0"/>
              <a:t>You forget things!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 smtClean="0"/>
              <a:t>But you need these details to answer the question in the exam</a:t>
            </a:r>
          </a:p>
          <a:p>
            <a:pPr marL="0" indent="0" algn="ctr">
              <a:buNone/>
            </a:pPr>
            <a:r>
              <a:rPr lang="en-GB" dirty="0" smtClean="0"/>
              <a:t>You need to “top up” using the correct technique for you</a:t>
            </a:r>
          </a:p>
          <a:p>
            <a:pPr marL="0" indent="0" algn="ctr">
              <a:buNone/>
            </a:pP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458230"/>
            <a:ext cx="2276475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048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Where?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69877" y="1124744"/>
            <a:ext cx="602493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67544" y="55172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What is wrong with this?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119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Where?</a:t>
            </a:r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2" y="1124744"/>
            <a:ext cx="68401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67544" y="55172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What is better about this?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4283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When?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1700808"/>
            <a:ext cx="5695950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7420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should you revise?</a:t>
            </a:r>
            <a:endParaRPr lang="en-GB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3968" y="2279975"/>
            <a:ext cx="4255377" cy="3237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3528" y="1988840"/>
            <a:ext cx="3693096" cy="35283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ct val="15000"/>
              </a:spcBef>
              <a:buClr>
                <a:srgbClr val="FF0000"/>
              </a:buClr>
            </a:pPr>
            <a:r>
              <a:rPr lang="en-GB" sz="2000" dirty="0" smtClean="0">
                <a:latin typeface="Swis721 Md BT" pitchFamily="34" charset="0"/>
              </a:rPr>
              <a:t>If you 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just</a:t>
            </a:r>
            <a:r>
              <a:rPr lang="en-GB" sz="2000" dirty="0" smtClean="0">
                <a:latin typeface="Swis721 Md BT" pitchFamily="34" charset="0"/>
              </a:rPr>
              <a:t> sit down to revise, </a:t>
            </a:r>
          </a:p>
          <a:p>
            <a:pPr algn="l">
              <a:spcBef>
                <a:spcPct val="15000"/>
              </a:spcBef>
              <a:buClr>
                <a:srgbClr val="FF0000"/>
              </a:buClr>
            </a:pPr>
            <a:r>
              <a:rPr lang="en-GB" sz="2000" dirty="0" smtClean="0">
                <a:latin typeface="Swis721 Md BT" pitchFamily="34" charset="0"/>
              </a:rPr>
              <a:t>without a definite finishing time, then your </a:t>
            </a:r>
            <a:r>
              <a:rPr lang="en-GB" sz="2000" b="1" dirty="0" smtClean="0">
                <a:solidFill>
                  <a:schemeClr val="accent2"/>
                </a:solidFill>
                <a:latin typeface="Swis721 Md BT" pitchFamily="34" charset="0"/>
              </a:rPr>
              <a:t>learning efficiency</a:t>
            </a:r>
            <a:r>
              <a:rPr lang="en-GB" sz="2000" dirty="0" smtClean="0">
                <a:latin typeface="Swis721 Md BT" pitchFamily="34" charset="0"/>
              </a:rPr>
              <a:t> falls lower and </a:t>
            </a:r>
            <a:r>
              <a:rPr lang="en-GB" sz="2000" dirty="0" err="1" smtClean="0">
                <a:latin typeface="Swis721 Md BT" pitchFamily="34" charset="0"/>
              </a:rPr>
              <a:t>lower,like</a:t>
            </a:r>
            <a:r>
              <a:rPr lang="en-GB" sz="2000" dirty="0" smtClean="0">
                <a:latin typeface="Swis721 Md BT" pitchFamily="34" charset="0"/>
              </a:rPr>
              <a:t> this:</a:t>
            </a:r>
            <a:endParaRPr lang="en-GB" sz="2000" dirty="0">
              <a:latin typeface="Swis721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925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can you improve this?</a:t>
            </a:r>
            <a:endParaRPr lang="en-GB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3928" y="2099692"/>
            <a:ext cx="5005250" cy="3566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7544" y="2132856"/>
            <a:ext cx="3456384" cy="358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15000"/>
              </a:spcBef>
              <a:buClr>
                <a:srgbClr val="FF0000"/>
              </a:buClr>
            </a:pPr>
            <a:r>
              <a:rPr lang="en-GB" sz="2400" b="1" dirty="0" smtClean="0">
                <a:latin typeface="Calibri" pitchFamily="34" charset="0"/>
                <a:cs typeface="Calibri" pitchFamily="34" charset="0"/>
              </a:rPr>
              <a:t>If you decide at the beginning how long you will work for, with a clock….</a:t>
            </a:r>
          </a:p>
          <a:p>
            <a:pPr>
              <a:spcBef>
                <a:spcPct val="15000"/>
              </a:spcBef>
              <a:buClr>
                <a:srgbClr val="FF0000"/>
              </a:buClr>
            </a:pPr>
            <a:endParaRPr lang="en-GB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15000"/>
              </a:spcBef>
              <a:buClr>
                <a:srgbClr val="FF0000"/>
              </a:buClr>
            </a:pPr>
            <a:r>
              <a:rPr lang="en-GB" sz="2400" b="1" dirty="0" smtClean="0">
                <a:latin typeface="Calibri" pitchFamily="34" charset="0"/>
                <a:cs typeface="Calibri" pitchFamily="34" charset="0"/>
              </a:rPr>
              <a:t>…then as your brain knows the end is coming, the graph rises towards the end</a:t>
            </a:r>
            <a:endParaRPr lang="en-GB" sz="24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052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How can you improve this even more?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Break a two hour session up into 4 shorter sessions</a:t>
            </a:r>
          </a:p>
          <a:p>
            <a:r>
              <a:rPr lang="en-GB" dirty="0" smtClean="0"/>
              <a:t>4 x 25 minute sessions </a:t>
            </a:r>
          </a:p>
          <a:p>
            <a:r>
              <a:rPr lang="en-GB" dirty="0" smtClean="0"/>
              <a:t>3 x 5 minute breaks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Compare the next two graphs ………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41730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810</TotalTime>
  <Words>476</Words>
  <Application>Microsoft Office PowerPoint</Application>
  <PresentationFormat>On-screen Show (4:3)</PresentationFormat>
  <Paragraphs>76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Swis721 Md BT</vt:lpstr>
      <vt:lpstr>Wingdings</vt:lpstr>
      <vt:lpstr>Office Theme</vt:lpstr>
      <vt:lpstr>     How to Revise 1</vt:lpstr>
      <vt:lpstr>We are learning to know:</vt:lpstr>
      <vt:lpstr>Why revise?</vt:lpstr>
      <vt:lpstr>Where?</vt:lpstr>
      <vt:lpstr>Where?</vt:lpstr>
      <vt:lpstr>When?</vt:lpstr>
      <vt:lpstr>How should you revise?</vt:lpstr>
      <vt:lpstr>How can you improve this?</vt:lpstr>
      <vt:lpstr>How can you improve this even more?</vt:lpstr>
      <vt:lpstr>Compare these graphs</vt:lpstr>
      <vt:lpstr>For example….</vt:lpstr>
      <vt:lpstr>How often should you revise?</vt:lpstr>
      <vt:lpstr>PowerPoint Presentation</vt:lpstr>
      <vt:lpstr>if you quickly re-revise again, after 1 day, then it falls even more slowly! </vt:lpstr>
      <vt:lpstr>if you quickly re-revise again, after 1 week, then it falls even more slowly!   Great! </vt:lpstr>
      <vt:lpstr>Best intervals for revision…</vt:lpstr>
      <vt:lpstr>Resources for Revision </vt:lpstr>
      <vt:lpstr>Internet Resources </vt:lpstr>
      <vt:lpstr>PowerPoint Presentation</vt:lpstr>
      <vt:lpstr>http://www.bbc.co.uk/education </vt:lpstr>
      <vt:lpstr>Internet Resources </vt:lpstr>
      <vt:lpstr>It’s never too late to begin!</vt:lpstr>
      <vt:lpstr>Start planning now!</vt:lpstr>
    </vt:vector>
  </TitlesOfParts>
  <Company>RM Education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Revise 1</dc:title>
  <dc:creator>Daphne McWilliam</dc:creator>
  <cp:lastModifiedBy>Daphne McWilliam</cp:lastModifiedBy>
  <cp:revision>21</cp:revision>
  <dcterms:created xsi:type="dcterms:W3CDTF">2015-11-17T08:43:18Z</dcterms:created>
  <dcterms:modified xsi:type="dcterms:W3CDTF">2015-11-22T18:30:29Z</dcterms:modified>
</cp:coreProperties>
</file>